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9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4" r:id="rId108"/>
    <p:sldId id="401" r:id="rId109"/>
    <p:sldId id="393" r:id="rId110"/>
    <p:sldId id="395" r:id="rId111"/>
    <p:sldId id="396" r:id="rId112"/>
    <p:sldId id="397" r:id="rId113"/>
    <p:sldId id="398" r:id="rId114"/>
    <p:sldId id="399" r:id="rId115"/>
    <p:sldId id="400" r:id="rId116"/>
    <p:sldId id="402" r:id="rId117"/>
    <p:sldId id="403" r:id="rId118"/>
    <p:sldId id="404" r:id="rId119"/>
    <p:sldId id="407" r:id="rId120"/>
    <p:sldId id="408" r:id="rId121"/>
    <p:sldId id="405" r:id="rId122"/>
    <p:sldId id="409" r:id="rId123"/>
    <p:sldId id="410" r:id="rId124"/>
    <p:sldId id="412" r:id="rId125"/>
    <p:sldId id="413" r:id="rId126"/>
    <p:sldId id="411" r:id="rId127"/>
    <p:sldId id="414" r:id="rId128"/>
    <p:sldId id="415" r:id="rId129"/>
    <p:sldId id="419" r:id="rId130"/>
    <p:sldId id="417" r:id="rId131"/>
    <p:sldId id="421" r:id="rId132"/>
    <p:sldId id="418" r:id="rId133"/>
    <p:sldId id="420" r:id="rId134"/>
    <p:sldId id="423" r:id="rId135"/>
    <p:sldId id="422" r:id="rId136"/>
    <p:sldId id="424" r:id="rId137"/>
    <p:sldId id="425" r:id="rId1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000"/>
    <a:srgbClr val="1F4E79"/>
    <a:srgbClr val="203864"/>
    <a:srgbClr val="0070C0"/>
    <a:srgbClr val="009B01"/>
    <a:srgbClr val="00008C"/>
    <a:srgbClr val="6D6D2B"/>
    <a:srgbClr val="9E9E0C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9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7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07/07/2025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07-07-2025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image" Target="../media/image235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cds.cern.ch/record/2210892?ln=en" TargetMode="Externa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5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Jets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9889-BD0E-918D-5329-183123ED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23E91-989E-7AB1-2CE9-567E49189D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713A5E-69EE-BD77-3937-2AE6C575E1E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2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9C2B-8192-7D51-BDC2-943F143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160144-3109-CF98-7FEB-9680756E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 – Reply from Otmar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FE837-34D2-75C5-A2E1-AD842DF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5" y="1132331"/>
            <a:ext cx="9566478" cy="54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8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CE4-4582-9E8D-59B3-1DCDF8B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C5BDDF-2BC8-8E1C-5117-58D9426C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53A1-1B3C-93E3-260E-CF00348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1" y="1958538"/>
            <a:ext cx="4347349" cy="165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5D7C0-78E6-09AC-CC50-A4B5820C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35" y="1958538"/>
            <a:ext cx="4347346" cy="165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F2C0-8BCF-6DD6-0713-D85E8B84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5" y="3690568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F71F8-C9F0-CA98-5CB2-E28EEF60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51" y="3693852"/>
            <a:ext cx="4347346" cy="16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9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5DE-A75C-0516-0EAE-DC1C4FA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E586BA-DA60-D11D-26AF-75EF246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40" y="457200"/>
            <a:ext cx="4453991" cy="640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BFFD7D-AE08-B376-43D3-46F578E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592A5-2668-5300-EE2C-ADD1F64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9" y="2722201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EB59B-10F3-659D-7A41-ECAE79DB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9" y="955696"/>
            <a:ext cx="4347346" cy="167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64819-96BF-FEAA-6282-67444D4A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0" y="4447410"/>
            <a:ext cx="3095355" cy="23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9D1A-32C2-C8DE-F403-3FCB849F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2AD7B-8BB6-C0D3-224D-88E71E5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1298C-9CC8-3CAE-206A-3E796C3C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82" y="1145894"/>
            <a:ext cx="3420821" cy="51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CB236-5D95-998F-E051-9B41ED9B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61" y="955696"/>
            <a:ext cx="3586125" cy="535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0AD888-BF63-90C2-6756-F227A3E2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532" b="51196"/>
          <a:stretch/>
        </p:blipFill>
        <p:spPr>
          <a:xfrm>
            <a:off x="206476" y="1274539"/>
            <a:ext cx="4792879" cy="48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8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92AD-998A-0E91-6AB6-4EEE9E6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678921-686C-317E-6618-F297EC84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91A1-94DA-CA64-9188-C476F01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621501"/>
            <a:ext cx="8821381" cy="40201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0D4047-BD9D-A30E-DA2E-A587B2B2349C}"/>
              </a:ext>
            </a:extLst>
          </p:cNvPr>
          <p:cNvSpPr/>
          <p:nvPr/>
        </p:nvSpPr>
        <p:spPr>
          <a:xfrm>
            <a:off x="1851949" y="2326512"/>
            <a:ext cx="1753565" cy="32235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37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D0B-CF2B-9A31-261D-5E53631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B128EE-707B-42E9-2B53-6245A5F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Feasibility report (May 2025)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8DFC-5384-408D-891A-65F5AB8D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3" y="1335971"/>
            <a:ext cx="4448460" cy="246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CD512-D8F3-968C-BD29-7E22BF7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1" y="1335971"/>
            <a:ext cx="4254497" cy="246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3A2F2-854F-054F-BB8C-6F7A321C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3" y="4178461"/>
            <a:ext cx="4448460" cy="2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3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D5C8-02BF-6610-8EE3-4A6DF55C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78170-82CE-7E33-2F5C-5C02DE27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028580"/>
            <a:ext cx="6269287" cy="54164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A832-4DFF-DDBC-9B04-07777A22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D87F6-BE0D-60B7-532D-0A14D3EC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88" y="3073078"/>
            <a:ext cx="6595198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74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8FF9-0496-6714-1BCF-2B5593F2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EF9710-DAD7-8E07-23B1-A60F945D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50" y="188780"/>
            <a:ext cx="4008699" cy="28806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F00BF9-AAE6-2D2D-158E-2FE06AA1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Jet visualisation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75D2-4798-B7C6-93B4-76EEC3C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47"/>
            <a:ext cx="2783712" cy="200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1D8E3-B167-B9A8-C05A-F9454E6B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644"/>
            <a:ext cx="2783712" cy="2000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320E5-D2E8-5E2B-7711-BB236924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33803"/>
            <a:ext cx="2783713" cy="200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7393A-0862-9891-E38B-2F2C51F1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94" y="955696"/>
            <a:ext cx="2617628" cy="1881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0C9AD2-27F2-4E41-FAE4-DFF309BB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713" y="4825028"/>
            <a:ext cx="2740910" cy="196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74348-1674-BD4D-5C3B-6501F42FB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713" y="2831944"/>
            <a:ext cx="2740910" cy="1969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7D22D7-BE8F-F560-4F36-B3F9A3A72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2566" y="445020"/>
            <a:ext cx="3402958" cy="24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694CB-6CF8-FE3D-D7F8-9903F6485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353" y="2996709"/>
            <a:ext cx="5114022" cy="367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33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B0CC-522D-52F8-C514-46CDA40C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77D48-8598-34AB-273E-5D1E8BB2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9F7A-43B4-53DD-9E0D-CEA50E48E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sphericity for ee-&gt;hadrons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which final hadrons are made from Higgs production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Shifting study to 365 GeV to match</a:t>
            </a:r>
          </a:p>
        </p:txBody>
      </p:sp>
    </p:spTree>
    <p:extLst>
      <p:ext uri="{BB962C8B-B14F-4D97-AF65-F5344CB8AC3E}">
        <p14:creationId xmlns:p14="http://schemas.microsoft.com/office/powerpoint/2010/main" val="2390086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2F0E-6A2A-3B9C-9101-6901B5B1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78F3-87C9-D123-C64F-F1951956A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A8D1A6B-D68D-5D7A-1B89-2865DBDBA5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05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161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DC980-923D-EDC2-5013-C0B1DFD9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7096A0-64EC-1E89-C548-F9643822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Operation modes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0253E-8697-4963-276B-6B3F4025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006325"/>
            <a:ext cx="2780096" cy="996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A200F-97EA-EADA-67F2-0D9E891C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585" y="1006325"/>
            <a:ext cx="2757795" cy="99605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FCA883-278D-0654-D741-CB8902C45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91414"/>
              </p:ext>
            </p:extLst>
          </p:nvPr>
        </p:nvGraphicFramePr>
        <p:xfrm>
          <a:off x="154392" y="3808926"/>
          <a:ext cx="761801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602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Process / Mode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40.70 nb | 29.26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38.62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05.37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0.66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pb / 1.43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10.33 pb / 7.69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06.64 pb / 4.97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97.11 fb / 102.1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53.28 fb / 52.7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00.37 fb / 0.33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fb / 2.00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04.37 fb / 4.49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22.51 fb / 21.86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0.324 pb / 0.235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D0456A0-D73F-CCAB-11AE-7C138FF20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2053015"/>
            <a:ext cx="2780096" cy="996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CD735-A9BD-EA47-5BC0-F4A3D439A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585" y="2053014"/>
            <a:ext cx="2780096" cy="996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6E04D-9243-87BF-1AF6-D76B9764D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049" y="2469864"/>
            <a:ext cx="3365439" cy="4305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F4CCBF-5661-B2DB-9106-4FFD256B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5758"/>
          <a:stretch/>
        </p:blipFill>
        <p:spPr>
          <a:xfrm>
            <a:off x="9759953" y="315471"/>
            <a:ext cx="2358286" cy="21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7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0EAD-CE7B-AFF4-C2ED-6759647F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DEE42C-006D-4897-4F4C-713F5802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Event shapes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05E669-6CD4-2A66-744F-6966A949F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92858"/>
              </p:ext>
            </p:extLst>
          </p:nvPr>
        </p:nvGraphicFramePr>
        <p:xfrm>
          <a:off x="206477" y="1529894"/>
          <a:ext cx="447548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6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2644815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Regime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Inverse thrust (1-T)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rates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JET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352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Sphericity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Invariant jet mass (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ρ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Wide-jet broadening (B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17280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Non-perturbative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Charged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CH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6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Fragmentation functions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2307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Hadron ratios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25277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782B810-95D8-E8E7-F49F-7C422489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55" y="3104838"/>
            <a:ext cx="5051513" cy="35039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EA958F-4215-5D3F-EDCC-0FBD7C17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755" y="249222"/>
            <a:ext cx="5735256" cy="27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363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6F82-5207-25B4-587D-CBA4C04D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46B4E-F0E6-5A53-DEB4-8CA65990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.vs. FCC-ee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1608E-8F9A-3E57-CC8A-91DDA56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" y="1499918"/>
            <a:ext cx="4782217" cy="3858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3A200-111D-012F-EDA5-F50B5CB4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25" y="1763631"/>
            <a:ext cx="5040895" cy="26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65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B05B7-1900-D373-2AB5-4F0B5FA3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AB25A3-4B0B-4D3A-1A51-CC31C361E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DAD0233-7FAE-2170-A462-F29E337E397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12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4131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7EC8-1239-81CE-7C13-437A278FF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706CD8-77E2-9C08-C1DF-D3A5D9A2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370DD53-6947-28B7-8BC8-BBDBD655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145894"/>
            <a:ext cx="5808784" cy="50349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35A78E-3144-47E1-51CE-2F2244A2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83" y="1145892"/>
            <a:ext cx="5800603" cy="50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657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9712B-4F7F-D8CE-E475-A41CE177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54FEF3-4126-DDA9-AFE4-194E9498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(all process)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896C25-2697-A225-C253-2D1C00EB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5" y="955696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802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28C6C-E1BF-9C24-64CD-A2A9CF5DA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5965FA-BF42-8DE3-8DCA-170A5588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(only </a:t>
            </a:r>
            <a:r>
              <a:rPr lang="pl-PL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9D042C-3A31-07F4-15E1-46B786A8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4" y="955697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313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AFCA7-56D5-96B3-409C-01CE2289E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2C9AC3-8B85-CD19-71F5-98AE6590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67024-2781-81C0-25B8-A094D261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84" y="1174831"/>
            <a:ext cx="4972102" cy="5636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BCD35A-F2F7-C606-CF73-37C2C479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174831"/>
            <a:ext cx="4960627" cy="563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318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07324-7986-7498-EFA3-4DDD061E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1B522E-EE5D-293D-1A09-D00FD4AE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625AD-E0E4-82A8-5F3E-E1F392638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Only final state ISR photon without daughters should be considered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KNO scaling for 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</a:t>
            </a:r>
          </a:p>
        </p:txBody>
      </p:sp>
    </p:spTree>
    <p:extLst>
      <p:ext uri="{BB962C8B-B14F-4D97-AF65-F5344CB8AC3E}">
        <p14:creationId xmlns:p14="http://schemas.microsoft.com/office/powerpoint/2010/main" val="22050275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E2B36-AE35-11AD-2384-6ECB1A9EF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FE4B4E-D70A-0C48-E842-654CBBBE0C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607A7D1-BC14-056C-93B2-62AB678E99DF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19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478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BD901-EBFF-3380-220D-78E27C6CD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118337-69EB-F1D0-DA22-4C726712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EF8F122-8422-A4A5-E1CD-3AA718F3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555693"/>
              </p:ext>
            </p:extLst>
          </p:nvPr>
        </p:nvGraphicFramePr>
        <p:xfrm>
          <a:off x="690896" y="3702500"/>
          <a:ext cx="1083576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967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1902739783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05352677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qqˉ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180 GeV (ZZ)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(ttˉ)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 (tesla)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29.20 nb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151.2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106.9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52.09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21.10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11.16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00.64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01.06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07.47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05.11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03.57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84.04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55.08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28.65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00.32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00.10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03.39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20.28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43.29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C62C8BB-FA1D-EDF2-3895-6B7C92664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213" y="2350383"/>
            <a:ext cx="3202740" cy="1226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D59D62-10CE-5FBB-C2C0-CC2F879B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214" y="1039999"/>
            <a:ext cx="3202740" cy="12260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86CF95-035C-8259-12E8-77FA2DDA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335" y="2350382"/>
            <a:ext cx="3202740" cy="1226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BFB8B9-2780-272B-9EAB-C9DFD9E86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335" y="1039998"/>
            <a:ext cx="3202740" cy="12260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E17FDA-7408-15EE-6646-DE979C121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57" y="2350382"/>
            <a:ext cx="3202740" cy="12260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2A504-51C8-AED0-DEFD-14661E19C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457" y="1247279"/>
            <a:ext cx="3202740" cy="8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9C9EF-9F43-8AEC-E871-115DB903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596AF7-FAE2-A60C-1672-DFE67ECF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979" y="294038"/>
            <a:ext cx="7477645" cy="64619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F6D98BE-0751-C47B-1B01-ADBD10F8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22506-9EDA-4F20-96ED-7B91D86D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0" y="955696"/>
            <a:ext cx="1933297" cy="57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71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B7782-012A-6CC2-BF0B-9AC1F6BF7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AE62C-65D0-C3A2-3A2E-F242397E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" y="955696"/>
            <a:ext cx="11658059" cy="56687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4593FF-74F5-A172-ABB9-BD78DC4A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(without neutral particles)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812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4228A-FDBA-0D32-F584-30641AADC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CED90-159A-DDD3-59B9-B16A437E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" y="955697"/>
            <a:ext cx="11710145" cy="56687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C7D2BB-7A8D-D2CF-40FA-0651C872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(with neutral particles)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9753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0FA21-47F6-3A35-4019-979DFC28D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8E92F7-C627-E289-B09D-5769B150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96946-AFA7-40D1-401E-F5714D88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14" y="1417099"/>
            <a:ext cx="9436172" cy="46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741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D7FD-F698-0937-5D99-D9516EE7C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487DDC-313E-2954-BF3E-795B10A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FA267-A1AA-DC0F-7709-6340C36C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50" y="3223550"/>
            <a:ext cx="6819882" cy="3354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1A097D-8173-834F-7666-CF2579BCB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0" y="338942"/>
            <a:ext cx="6819882" cy="31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822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B174F-AF5B-2C38-CA38-583658D50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44E915-D7BC-3185-205D-C455F903B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EDF0B-FAEB-5087-DB8C-62C93D23C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radiative cuts to 80% 90% 100%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 &lt;1-T&gt; value at Z-pole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error on &lt;1-T&gt; should be less than 3%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(1-T) graphs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for each FCC-ee mode (from luminosity)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Overview of paper-1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Calibrated Pythia with LEP data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ISR on event shapes – optimisation of radiative cuts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backgrounds on event shapes – optimisation of hadronic cuts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Running of event shapes with energy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Alpha estimation (not done)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to paper-2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rates (maybe?) 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(could be added; with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Delphes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 future project for detectors)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8264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FD57-8E13-6C8F-4443-63E1EC20F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58C938-2111-3FA5-3C75-FAFB6D71DD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BBC1F0-C2D1-AE1C-8E40-7B615C25D0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330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2492D-6FD6-748C-055C-D5AF1F03C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462A2F-D57C-2123-A43B-B0E1701A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B0286-529F-62BD-7794-638945637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Compute (1-T) curve and normalize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Compute correction factor C(1-T) from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with hadronisation turned off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Acquire parton-level curve from theory and multiply with correction factor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theory curves in ROOT between 0.05 &lt; 1-T &lt; 0.3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714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413981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B2C-A215-A67C-09A6-09822F16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15" y="1064608"/>
            <a:ext cx="5452036" cy="17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B2304-F952-3B9A-8791-B038980C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4" y="2875761"/>
            <a:ext cx="5452037" cy="182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13A23-2BC1-9D9D-6B18-A32D2B46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56" y="4965134"/>
            <a:ext cx="5011838" cy="1656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A9D29-C2DB-703A-12B4-19E4CA9996D2}"/>
              </a:ext>
            </a:extLst>
          </p:cNvPr>
          <p:cNvSpPr txBox="1"/>
          <p:nvPr/>
        </p:nvSpPr>
        <p:spPr>
          <a:xfrm>
            <a:off x="1801552" y="6252317"/>
            <a:ext cx="430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https://cds.cern.ch/record/2210892?ln=en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99C99-2286-AB42-1F3C-7638E6B09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26" y="1240387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49853-C27C-47E9-8471-4304A9559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620" y="2025896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13929</TotalTime>
  <Words>5823</Words>
  <Application>Microsoft Office PowerPoint</Application>
  <PresentationFormat>Widescreen</PresentationFormat>
  <Paragraphs>1147</Paragraphs>
  <Slides>137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4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Thrust deviation</vt:lpstr>
      <vt:lpstr>500 GeV – Thrust deviation</vt:lpstr>
      <vt:lpstr>500 GeV – Jets</vt:lpstr>
      <vt:lpstr>500 GeV – Checking PYTHIA 5.722</vt:lpstr>
      <vt:lpstr>Minutes of meeting</vt:lpstr>
      <vt:lpstr>PowerPoint Presentation</vt:lpstr>
      <vt:lpstr>500 GeV – Thrust deviation – Reply from Otmar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FCCee – Feasibility report (May 2025)</vt:lpstr>
      <vt:lpstr>FCCee – Physics summary</vt:lpstr>
      <vt:lpstr>FCCee – Jet visualisation</vt:lpstr>
      <vt:lpstr>Minutes of meeting</vt:lpstr>
      <vt:lpstr>PowerPoint Presentation</vt:lpstr>
      <vt:lpstr>FCC-ee : Operation modes</vt:lpstr>
      <vt:lpstr>FCC-ee : Event shapes</vt:lpstr>
      <vt:lpstr>LEP .vs. FCC-ee</vt:lpstr>
      <vt:lpstr>PowerPoint Presentation</vt:lpstr>
      <vt:lpstr>FCC-ee : ISR studies</vt:lpstr>
      <vt:lpstr>FCC-ee : ISR studies | Impact of radiative cuts on 1-T and NCH (all process)</vt:lpstr>
      <vt:lpstr>FCC-ee : ISR studies | Impact of radiative cuts on 1-T and NCH (only γZ)</vt:lpstr>
      <vt:lpstr>FCC-ee : ISR studies</vt:lpstr>
      <vt:lpstr>Minutes of meeting</vt:lpstr>
      <vt:lpstr>PowerPoint Presentation</vt:lpstr>
      <vt:lpstr>FCC-ee : ISR studies</vt:lpstr>
      <vt:lpstr>FCC-ee : ISR studies</vt:lpstr>
      <vt:lpstr>FCC-ee : ISR studies (without neutral particles)</vt:lpstr>
      <vt:lpstr>FCC-ee : ISR studies (with neutral particles)</vt:lpstr>
      <vt:lpstr>FCC-ee : ISR studies</vt:lpstr>
      <vt:lpstr>FCC-ee : ISR studies</vt:lpstr>
      <vt:lpstr>Minutes of meeting</vt:lpstr>
      <vt:lpstr>PowerPoint Presentation</vt:lpstr>
      <vt:lpstr>Extracting αs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2434</cp:revision>
  <dcterms:created xsi:type="dcterms:W3CDTF">2024-11-21T11:19:07Z</dcterms:created>
  <dcterms:modified xsi:type="dcterms:W3CDTF">2025-07-07T14:27:39Z</dcterms:modified>
</cp:coreProperties>
</file>